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74" r:id="rId4"/>
    <p:sldId id="285" r:id="rId5"/>
    <p:sldId id="278" r:id="rId6"/>
    <p:sldId id="280" r:id="rId7"/>
    <p:sldId id="281" r:id="rId8"/>
    <p:sldId id="282" r:id="rId9"/>
    <p:sldId id="283" r:id="rId10"/>
    <p:sldId id="286" r:id="rId11"/>
    <p:sldId id="287" r:id="rId12"/>
    <p:sldId id="288" r:id="rId13"/>
    <p:sldId id="28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290C"/>
    <a:srgbClr val="009B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>
        <p:scale>
          <a:sx n="90" d="100"/>
          <a:sy n="90" d="100"/>
        </p:scale>
        <p:origin x="-1254" y="-5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AA801-F7D8-4F46-99BA-AB759EC70AB5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D8200-7A68-415F-9F42-4A81377C9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23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klops.ru/news/dengi/138957-kaliningradskiy-tsentr-fdp-niu-vysshaya-shkola-ekonomiki-priglashaet-na-podgotovku-k-ege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39A269-4CB7-43D1-8E1B-2F49F8B6785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rgbClr val="009BB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04F39E5-F2DA-47BB-AC84-63376A6F65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72741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EAF3ED3-1DE7-4E64-9B05-66580E49E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664FDD-5B0B-4BA7-B6E2-954A577FE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B20D438-00BE-4AC0-96CD-DABA0F5BA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A7F8A13-3D42-486F-930F-10C4E67E99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459" y="-138026"/>
            <a:ext cx="2240692" cy="126038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5070929F-5B93-4A8B-A0B6-EE256879E9E8}"/>
              </a:ext>
            </a:extLst>
          </p:cNvPr>
          <p:cNvSpPr/>
          <p:nvPr/>
        </p:nvSpPr>
        <p:spPr>
          <a:xfrm>
            <a:off x="0" y="0"/>
            <a:ext cx="704335" cy="6858000"/>
          </a:xfrm>
          <a:prstGeom prst="rect">
            <a:avLst/>
          </a:prstGeom>
          <a:gradFill>
            <a:gsLst>
              <a:gs pos="0">
                <a:srgbClr val="B0E0E9"/>
              </a:gs>
              <a:gs pos="100000">
                <a:srgbClr val="009B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880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DDEE73-0D29-4719-AA74-610FC4180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09B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57153FD-E27B-4D5E-A63F-BB686925A0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E5D84A4-C043-4AEF-AD56-2C6926910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E7F3AA1-1CD2-4CDA-B0F2-EDDC5294B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841BE2-5678-4A65-9EAF-0689B4FE1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6C37F1-2DB0-4005-99DF-3950648D9C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65646" y="-305167"/>
            <a:ext cx="1636695" cy="21307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A688680-2328-4C2B-9813-68ED93FA68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118" y="3767609"/>
            <a:ext cx="2522236" cy="328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99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6B4552C-F10E-480C-94D4-F15B32D268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5AD0A30-F860-43B0-9F48-5CA57BCC6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928DD76-2CDB-431B-90A6-B6B31F89C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5EF440-9EEA-49C8-879F-A00CE4B1E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C735F3-9209-4ACF-8B57-56092D64F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232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cxnSp>
        <p:nvCxnSpPr>
          <p:cNvPr id="101" name="Google Shape;101;p16"/>
          <p:cNvCxnSpPr/>
          <p:nvPr/>
        </p:nvCxnSpPr>
        <p:spPr>
          <a:xfrm>
            <a:off x="-96733" y="365467"/>
            <a:ext cx="123832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16"/>
          <p:cNvCxnSpPr/>
          <p:nvPr/>
        </p:nvCxnSpPr>
        <p:spPr>
          <a:xfrm>
            <a:off x="-96733" y="6503267"/>
            <a:ext cx="123832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3" name="Google Shape;103;p16"/>
          <p:cNvCxnSpPr/>
          <p:nvPr/>
        </p:nvCxnSpPr>
        <p:spPr>
          <a:xfrm>
            <a:off x="9609800" y="-204233"/>
            <a:ext cx="2827200" cy="1698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254150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21D4BBC-7BF7-423F-AA9C-4CF7F281A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1518" y="3483404"/>
            <a:ext cx="2522236" cy="32836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05AA403-6F81-4FD1-85E5-C1A4E2A96D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454" y="0"/>
            <a:ext cx="2240692" cy="126038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BD7668-3607-4BCD-AF89-3BB773D17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9BB9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B2E8029-A6FA-4892-9EE2-3094AA929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xmlns="" r:embed="rId5"/>
                    </a:ext>
                  </a:extLst>
                </a:blip>
              </a:buBlip>
              <a:defRPr/>
            </a:lvl1pPr>
            <a:lvl2pPr marL="685800" indent="-228600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xmlns="" r:embed="rId5"/>
                    </a:ext>
                  </a:extLst>
                </a:blip>
              </a:buBlip>
              <a:defRPr/>
            </a:lvl2pPr>
            <a:lvl3pPr marL="1143000" indent="-228600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xmlns="" r:embed="rId5"/>
                    </a:ext>
                  </a:extLst>
                </a:blip>
              </a:buBlip>
              <a:defRPr/>
            </a:lvl3pPr>
            <a:lvl4pPr marL="1600200" indent="-228600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xmlns="" r:embed="rId5"/>
                    </a:ext>
                  </a:extLst>
                </a:blip>
              </a:buBlip>
              <a:defRPr/>
            </a:lvl4pPr>
            <a:lvl5pPr marL="2057400" indent="-228600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xmlns="" r:embed="rId5"/>
                    </a:ext>
                  </a:extLst>
                </a:blip>
              </a:buBlip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9D55AB-A230-4101-9E87-6E4162E59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890A366-9BF3-4964-8FF8-C05850A0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2392333-A3F9-4591-A96D-4656EEEFA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F2D4C27-85C9-4DAC-ADFF-83966B3781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53800" y="5792604"/>
            <a:ext cx="1636695" cy="213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5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311B76-208A-4F9C-9EC9-803DC48A99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0"/>
            <a:ext cx="10515599" cy="2804262"/>
          </a:xfrm>
        </p:spPr>
        <p:txBody>
          <a:bodyPr anchor="b"/>
          <a:lstStyle>
            <a:lvl1pPr>
              <a:defRPr sz="6000">
                <a:solidFill>
                  <a:srgbClr val="B91E0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CF3AF19-BCE6-4958-9FF8-8B1DACCF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25497" y="371639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9DBF0A7-8B44-4841-B9B4-6E0F6F463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E031EFE-7FEA-4DD7-B2E2-0542AF5C0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755445-F416-4444-BD42-265E1F448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BE2B81B-152C-4AD0-A83B-C7E5FE1519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459" y="-138026"/>
            <a:ext cx="2240692" cy="126038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9C4F792-BE9B-4CD0-8B16-A01D7597CF14}"/>
              </a:ext>
            </a:extLst>
          </p:cNvPr>
          <p:cNvSpPr/>
          <p:nvPr/>
        </p:nvSpPr>
        <p:spPr>
          <a:xfrm rot="5400000">
            <a:off x="6033338" y="-2384525"/>
            <a:ext cx="138026" cy="10515599"/>
          </a:xfrm>
          <a:prstGeom prst="rect">
            <a:avLst/>
          </a:prstGeom>
          <a:gradFill>
            <a:gsLst>
              <a:gs pos="0">
                <a:srgbClr val="B0E0E9"/>
              </a:gs>
              <a:gs pos="100000">
                <a:srgbClr val="009B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937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8EF678F-F9BA-420C-AADC-18784903AC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009B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84B04B-A523-4DF2-80C7-47F01433C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9BB9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5DD027-AE8A-4BC7-944F-49F9514DA8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009BB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67695E0-39AB-4A98-BD61-62E733295D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009BB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5E3AE29-ED5E-482A-B892-07D10D649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3260A7E-A37E-413E-9F48-000598EB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46BDAA-44DB-4F01-8085-69C62BA5D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472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EFD972-D829-4666-968D-E067DABD59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D098B54-0967-44A0-8603-38ABBF53FC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9BB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9C2DBF6-0866-4ECA-9F73-D035EEAE9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B91E00"/>
              </a:buClr>
              <a:defRPr/>
            </a:lvl1pPr>
            <a:lvl2pPr>
              <a:buClr>
                <a:srgbClr val="B91E00"/>
              </a:buClr>
              <a:defRPr/>
            </a:lvl2pPr>
            <a:lvl3pPr>
              <a:buClr>
                <a:srgbClr val="B91E00"/>
              </a:buClr>
              <a:defRPr/>
            </a:lvl3pPr>
            <a:lvl4pPr>
              <a:buClr>
                <a:srgbClr val="B91E00"/>
              </a:buClr>
              <a:defRPr/>
            </a:lvl4pPr>
            <a:lvl5pPr>
              <a:buClr>
                <a:srgbClr val="B91E00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9708C46-F98E-4C62-9C19-0F4F49DFDFD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ru-RU" sz="2400" b="1" kern="1200" dirty="0" smtClean="0">
                <a:solidFill>
                  <a:srgbClr val="009BB9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6C6C218-0F46-405B-A77A-B456FC1DE6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B91E00"/>
              </a:buClr>
              <a:defRPr/>
            </a:lvl1pPr>
            <a:lvl2pPr>
              <a:buClr>
                <a:srgbClr val="B91E00"/>
              </a:buClr>
              <a:defRPr/>
            </a:lvl2pPr>
            <a:lvl3pPr>
              <a:buClr>
                <a:srgbClr val="B91E00"/>
              </a:buClr>
              <a:defRPr/>
            </a:lvl3pPr>
            <a:lvl4pPr>
              <a:buClr>
                <a:srgbClr val="B91E00"/>
              </a:buClr>
              <a:defRPr/>
            </a:lvl4pPr>
            <a:lvl5pPr>
              <a:buClr>
                <a:srgbClr val="B91E00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2EE9119-E90A-42E0-9C14-2E82BF0D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54BF9F8-5C9C-4BCD-959D-D049A0A18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15E2C6E-5603-487C-A2B5-9B2B668B4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9D0E751-E05E-41A1-B593-BCFAB9D90844}"/>
              </a:ext>
            </a:extLst>
          </p:cNvPr>
          <p:cNvSpPr/>
          <p:nvPr/>
        </p:nvSpPr>
        <p:spPr>
          <a:xfrm rot="5400000">
            <a:off x="3392648" y="-73819"/>
            <a:ext cx="45719" cy="515778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009B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6812989-E5EC-4705-9C91-632E5AA17C43}"/>
              </a:ext>
            </a:extLst>
          </p:cNvPr>
          <p:cNvSpPr/>
          <p:nvPr/>
        </p:nvSpPr>
        <p:spPr>
          <a:xfrm rot="5400000">
            <a:off x="8725060" y="-52040"/>
            <a:ext cx="45719" cy="515778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009B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48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>
          <a:gsLst>
            <a:gs pos="0">
              <a:schemeClr val="bg1"/>
            </a:gs>
            <a:gs pos="100000">
              <a:srgbClr val="009BB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1D64F1-24BE-491C-A564-006787D724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B91E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EE5249-55FB-4876-BA66-199AE9407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FED1F13-300C-493B-9AF8-3D06F1B87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13EEBA2-13AC-4AA6-BB2C-66F52A469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C595EE5-8C21-4E24-B483-884B1ACE74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6775" flipH="1">
            <a:off x="10785389" y="5290954"/>
            <a:ext cx="1636695" cy="213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21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82E0EB4-CC6B-428D-AE0A-DB2E3F00E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87F7AED-E2D5-4E44-BA2F-7987DF38C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0331C25-31BB-4696-BF1A-F366DBF0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435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F02076-42B8-435A-8614-0EF649FFFF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91E0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CD39F7-B364-48E6-B842-5682B945E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009BB9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32F71CD-C9C2-4F5F-A182-E9135D52C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833458D-4E10-43BD-B2DF-6B6795725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365D1F8-375C-4F04-B68D-2F864845A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46731C4-40FC-4E27-AE4F-C4350B821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EF11E1A-523A-4377-95F7-6D19661E61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92652" y="4803592"/>
            <a:ext cx="1636695" cy="213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69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7605B8-2429-4A95-B98E-7C500389DF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3519"/>
            <a:ext cx="4893747" cy="1600200"/>
          </a:xfrm>
        </p:spPr>
        <p:txBody>
          <a:bodyPr anchor="b"/>
          <a:lstStyle>
            <a:lvl1pPr>
              <a:defRPr sz="3200">
                <a:solidFill>
                  <a:srgbClr val="B91E00"/>
                </a:solidFill>
                <a:latin typeface="+mn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FF6BBF2-92A0-42F5-8777-512C86FAA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8921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911F1C3-9527-4F7C-961D-81DEFB585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D06A44-E768-4DA2-83BB-BE017AC0D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B560175-5640-4E19-9C91-F5774FB87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671CF228-53A7-4519-B16B-59C9EDCC2610}"/>
              </a:ext>
            </a:extLst>
          </p:cNvPr>
          <p:cNvSpPr/>
          <p:nvPr/>
        </p:nvSpPr>
        <p:spPr>
          <a:xfrm>
            <a:off x="6106297" y="-477236"/>
            <a:ext cx="6346224" cy="6346224"/>
          </a:xfrm>
          <a:prstGeom prst="ellipse">
            <a:avLst/>
          </a:prstGeom>
          <a:pattFill prst="smConfetti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4C5524BB-4712-4536-98EB-8940B1AF8766}"/>
              </a:ext>
            </a:extLst>
          </p:cNvPr>
          <p:cNvSpPr/>
          <p:nvPr/>
        </p:nvSpPr>
        <p:spPr>
          <a:xfrm>
            <a:off x="6591858" y="-234456"/>
            <a:ext cx="5860663" cy="5860663"/>
          </a:xfrm>
          <a:prstGeom prst="ellipse">
            <a:avLst/>
          </a:prstGeom>
          <a:blipFill>
            <a:blip r:embed="rId2">
              <a:extLs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3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483AAC-E1EF-4160-A643-275471851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F97BB03-8C67-45E6-98A6-A1BD5C813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52791B-1650-4798-A6DB-BAA206D79D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C56C8-E007-4F57-9446-A835DF5E6FD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C9F43FD-A193-4AEF-806B-A25BB6BD1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BDD5CB-298C-41B2-BD2D-819846145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FBDB8-1023-4AC8-ACBA-B971CAE7F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74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9BB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C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mail.yandex.ru/lite/compose?to=aldaeva.n@kimc.m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524CEA-88AF-4B9C-A3EA-580E5662FC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Современные педагогические технологии – залог повышения качества образования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9FC2985-82E7-47DE-9951-202C6312AD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dirty="0" err="1" smtClean="0"/>
              <a:t>Алдаева</a:t>
            </a:r>
            <a:r>
              <a:rPr lang="ru-RU" dirty="0" smtClean="0"/>
              <a:t> Наталья Михайловна,</a:t>
            </a:r>
          </a:p>
          <a:p>
            <a:pPr algn="r"/>
            <a:r>
              <a:rPr lang="ru-RU" dirty="0" smtClean="0"/>
              <a:t>методист МКУ КИМЦ, </a:t>
            </a:r>
          </a:p>
          <a:p>
            <a:pPr algn="r"/>
            <a:r>
              <a:rPr lang="ru-RU" dirty="0" smtClean="0"/>
              <a:t>тел.:8-913-515-06-60,</a:t>
            </a:r>
            <a:endParaRPr lang="en-US" dirty="0" smtClean="0"/>
          </a:p>
          <a:p>
            <a:pPr algn="r"/>
            <a:r>
              <a:rPr lang="en-US" dirty="0" smtClean="0"/>
              <a:t>e-mail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u="sng" dirty="0">
                <a:solidFill>
                  <a:srgbClr val="FF0000"/>
                </a:solidFill>
                <a:hlinkClick r:id="rId2"/>
              </a:rPr>
              <a:t>aldaeva.n@kimc.ms</a:t>
            </a:r>
            <a:endParaRPr lang="ru-RU" dirty="0" smtClean="0">
              <a:solidFill>
                <a:srgbClr val="FF0000"/>
              </a:solidFill>
            </a:endParaRPr>
          </a:p>
          <a:p>
            <a:pPr algn="r"/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14" y="3782895"/>
            <a:ext cx="3136605" cy="307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51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Этапы работы над проектом: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148316"/>
            <a:ext cx="10325707" cy="5028647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 (выбор темы и целей проекта, определение количества участников проекта, материальное обеспечение проекта).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работы (определение источников информации, планирование способов сбора и анализа информации, планирование итогового продукта и формы представления результата, распределение обязанностей среди членов команды).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деятельность (сбор информации, решение промежуточных задач).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 выводы (формулировка выводов, оформление результата).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готового продукта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(самыми распространенными формами оформления итогов проекта являются натуральные объекты, альбомы,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медиаматериалы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аудио и видео).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процесса и результата работы.</a:t>
            </a:r>
          </a:p>
          <a:p>
            <a:pPr>
              <a:buFontTx/>
              <a:buChar char="-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5927" r="46250"/>
          <a:stretch/>
        </p:blipFill>
        <p:spPr bwMode="auto">
          <a:xfrm>
            <a:off x="-148855" y="1217262"/>
            <a:ext cx="1884782" cy="1855547"/>
          </a:xfrm>
          <a:prstGeom prst="smileyFace">
            <a:avLst>
              <a:gd name="adj" fmla="val 4653"/>
            </a:avLst>
          </a:prstGeom>
        </p:spPr>
      </p:pic>
    </p:spTree>
    <p:extLst>
      <p:ext uri="{BB962C8B-B14F-4D97-AF65-F5344CB8AC3E}">
        <p14:creationId xmlns:p14="http://schemas.microsoft.com/office/powerpoint/2010/main" val="213724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Критерии оценки проектной работы: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307805"/>
            <a:ext cx="10325707" cy="5231218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самостоятельному применению знаний и решению проблем (умение поставить проблему, выбрать адекватные способы её решения – оценка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познавательных учебных действий).</a:t>
            </a:r>
          </a:p>
          <a:p>
            <a:pPr>
              <a:buFontTx/>
              <a:buChar char="-"/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предметных знаний и способов действий (умение раскрыть содержание работы).</a:t>
            </a:r>
          </a:p>
          <a:p>
            <a:pPr>
              <a:buFontTx/>
              <a:buChar char="-"/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регулятивных действий (умение самостоятельно планировать и управлять собственной познавательной деятельностью во времени, использовать ресурсные возможности для достижения цели, осуществлять выбор конструктивных стратегий).</a:t>
            </a:r>
          </a:p>
          <a:p>
            <a:pPr>
              <a:buFontTx/>
              <a:buChar char="-"/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коммуникативных действий (умение ясно оформить и изложить работу, представить её результаты, аргументированно ответить на вопросы).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 выделять два уровня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навыков проектной деятельности: базовый и повышенный.  Главное отличие выделенных уровней состоит в степени самостоятельности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обучаюихся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ходе выполнения проекта (что обучающийся способен выполнять самостоятельно, а что – только с помощью руководителя проекта).</a:t>
            </a:r>
          </a:p>
          <a:p>
            <a:pPr>
              <a:buFontTx/>
              <a:buChar char="-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221;p38"/>
          <p:cNvPicPr preferRelativeResize="0"/>
          <p:nvPr/>
        </p:nvPicPr>
        <p:blipFill rotWithShape="1">
          <a:blip r:embed="rId2">
            <a:alphaModFix/>
          </a:blip>
          <a:srcRect l="10210" r="10210"/>
          <a:stretch/>
        </p:blipFill>
        <p:spPr>
          <a:xfrm>
            <a:off x="0" y="5493398"/>
            <a:ext cx="1477926" cy="1247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052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Алгоритм проектной деятельности: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307805"/>
            <a:ext cx="10325707" cy="5231218"/>
          </a:xfrm>
        </p:spPr>
        <p:txBody>
          <a:bodyPr>
            <a:noAutofit/>
          </a:bodyPr>
          <a:lstStyle/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 (Почему это важно для меня лично? - актуальность проблемы).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(Зачем мы делаем проект? – целеполагание).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 (Что для этого мы делаем? – постановка задач).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способы (Как мы это можем делать? – выбор методов и вариантов решения проблемы, планирование).</a:t>
            </a:r>
          </a:p>
          <a:p>
            <a:pPr marL="457200" indent="-457200">
              <a:buFontTx/>
              <a:buAutoNum type="arabicParenR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возможностей для решения проблемы (Какие ресурсы у нас имеются?). 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(Что получится? – ожидаемый результат).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выполнение проекта.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результатов в виде конечного продукта.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проекта.</a:t>
            </a:r>
          </a:p>
          <a:p>
            <a:pPr marL="457200" indent="-457200">
              <a:buAutoNum type="arabicParenR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(Что получилось и что не получилось? Почему?).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601200" y="4228655"/>
            <a:ext cx="1988290" cy="217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5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ED24B1F-10E7-4A01-8781-343233A00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B95E5"/>
              </a:clrFrom>
              <a:clrTo>
                <a:srgbClr val="0B9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1" t="4653"/>
          <a:stretch/>
        </p:blipFill>
        <p:spPr>
          <a:xfrm>
            <a:off x="-142504" y="-332612"/>
            <a:ext cx="12334504" cy="8176264"/>
          </a:xfrm>
          <a:prstGeom prst="rect">
            <a:avLst/>
          </a:prstGeom>
        </p:spPr>
      </p:pic>
      <p:sp>
        <p:nvSpPr>
          <p:cNvPr id="241" name="Google Shape;241;p2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fld id="{00000000-1234-1234-1234-123412341234}" type="slidenum">
              <a:rPr lang="en"/>
              <a:pPr/>
              <a:t>13</a:t>
            </a:fld>
            <a:endParaRPr/>
          </a:p>
        </p:txBody>
      </p:sp>
      <p:sp>
        <p:nvSpPr>
          <p:cNvPr id="240" name="Google Shape;240;p23"/>
          <p:cNvSpPr txBox="1">
            <a:spLocks noGrp="1"/>
          </p:cNvSpPr>
          <p:nvPr>
            <p:ph type="body" idx="4294967295"/>
          </p:nvPr>
        </p:nvSpPr>
        <p:spPr>
          <a:xfrm>
            <a:off x="1282156" y="2327274"/>
            <a:ext cx="4575175" cy="42116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buNone/>
            </a:pPr>
            <a:endParaRPr dirty="0">
              <a:solidFill>
                <a:srgbClr val="FFFFFF"/>
              </a:solidFill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7371CBE-DA11-49AB-AAE2-6C8E002EC9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92995" y="4897253"/>
            <a:ext cx="6060558" cy="175872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ПЛОДОТВОРНОЙ ДЕЯТЕЛЬНОСТИ!!!</a:t>
            </a:r>
            <a:endParaRPr lang="ru-RU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56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Технология                                                                                                                                         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проектного обучения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6" y="1765005"/>
            <a:ext cx="9781674" cy="509299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446088">
              <a:spcBef>
                <a:spcPts val="0"/>
              </a:spcBef>
              <a:buNone/>
            </a:pP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6088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переводе с латинского языка «проект» означает «брошенный вперед», т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е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замысел в виде прообраза объектов.</a:t>
            </a: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технологию, рассчитанную на последовательное выполнение учебных проектов. </a:t>
            </a:r>
            <a:endParaRPr lang="ru-RU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наряду с научной (познавательной) стороной решения всегда присутствуют эмоционально-ценностная (личностная) и творческая стороны. </a:t>
            </a:r>
            <a:endParaRPr lang="ru-RU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тезис современного понимания технологии проектного обучения звучит таким образом: «все, что я познаю, я знаю, для чего это мне надо и где и как я могу это содержание применить».</a:t>
            </a:r>
          </a:p>
          <a:p>
            <a:pPr marL="0" indent="446088" algn="just">
              <a:spcBef>
                <a:spcPts val="0"/>
              </a:spcBef>
              <a:buNone/>
            </a:pPr>
            <a:endParaRPr lang="ru-RU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личностно ориентированного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(основа технологии – самостоятельная деятельность обучающегося).</a:t>
            </a: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таких личностных качеств школьников, как самостоятельность, инициативность,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любознательность, ответственность, способность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творчеству.</a:t>
            </a: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распознать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насущные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интересы и потребности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обучающегося.</a:t>
            </a: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коммуникативные навыки.</a:t>
            </a:r>
          </a:p>
          <a:p>
            <a:pPr marL="0" indent="446088" algn="just">
              <a:spcBef>
                <a:spcPts val="0"/>
              </a:spcBef>
              <a:buNone/>
            </a:pP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овладению практическими умениями исследовательской деятельности (обучающийся собирает необходимую информацию, учится анализировать факты, делает выводы и умозаключения).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39114" cy="227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76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935" y="499729"/>
            <a:ext cx="10037135" cy="138223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 </a:t>
            </a:r>
            <a:r>
              <a:rPr lang="ru-RU" dirty="0"/>
              <a:t>образовательного процесса, организованного по технологии проектного обучения: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1088" y="1988288"/>
            <a:ext cx="9822712" cy="43380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учебной деятельности, при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 обучающиеся: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постигают» различные проблемы, имеющие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смысл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обучаемых;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и мотивированно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ищут и обрабатывают информацию;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теорию на практике;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взаимодействовать друг с другом, вести диалог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исследовательскую деятельность;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системное мышление.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5075" y="4648200"/>
            <a:ext cx="20669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93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935" y="499729"/>
            <a:ext cx="10037135" cy="1382233"/>
          </a:xfrm>
        </p:spPr>
        <p:txBody>
          <a:bodyPr>
            <a:normAutofit/>
          </a:bodyPr>
          <a:lstStyle/>
          <a:p>
            <a:r>
              <a:rPr lang="ru-RU" dirty="0" smtClean="0"/>
              <a:t>Технология </a:t>
            </a:r>
            <a:r>
              <a:rPr lang="ru-RU" dirty="0"/>
              <a:t>проектного </a:t>
            </a:r>
            <a:r>
              <a:rPr lang="ru-RU" dirty="0" smtClean="0"/>
              <a:t>обучения предполагает: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1088" y="1988288"/>
            <a:ext cx="9822712" cy="4678326"/>
          </a:xfrm>
        </p:spPr>
        <p:txBody>
          <a:bodyPr>
            <a:normAutofit fontScale="85000" lnSpcReduction="10000"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требующей интегрированных знаний и исследовательского поиска ее решения;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теоретическую, познавательную значимость предполагаемых результатов;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обучающегося;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содержательной части проекта с указанием поэтапных результатов;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исследовательских методов, 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определение проблемы, вытекающих из нее задач исследования, выдвижения гипотезы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её решения;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исследования, оформление конечных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полученных данных, подведение итогов, корректировка, выводы.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362" y="2025487"/>
            <a:ext cx="2403357" cy="15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26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Требования к применению технологии проектного обучения: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233377"/>
            <a:ext cx="10325707" cy="49435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основу любого проекта должна составлять значимая, интересная или малоизученная проблема;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должна быть теоретическая, практическая, познавательная значимость результатов работы над темой проекта;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доминирование самостоятельной 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индивидуальной, парной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групповой) деятельности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обязательное наличие продуманной структуры работы;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использование методов исследования, изначально предполагающих последовательность этапов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301414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Классификация проектов по роду доминирующей деятельности: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690577"/>
            <a:ext cx="10325707" cy="4486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информационные (поиск информации по теме и работа с найденной информацией);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(ориентированы на достижение поставленной цели: запись видеоролика, проведение акции);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исследовательские (выдвижение гипотезы и её подтверждение или опровержение).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54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Классификация проектов по предметно-содержательной области: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584251"/>
            <a:ext cx="10325707" cy="45927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-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надпредметные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(проекты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выходят за рамки учебных школьных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предметов);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(проекты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реализуемые благодаря взаимодействию на стыке двух или нескольких предметных областей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науки);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монопредметные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(проекты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реализуемые в рамках одного учебного предмета или научной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области).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2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Классификация проектов по продолжительности: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584251"/>
            <a:ext cx="10325707" cy="4592712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краткосрочные (проекты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реализуемые за короткий промежуток времени (урок, два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урока); 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среднесрочные одна или две недели);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долгосрочные (проекты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реализацию которых уходит от одного месяца 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101" y="4524304"/>
            <a:ext cx="2341117" cy="18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97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E37AB2-F7B0-4B0F-9518-20A8A040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11586" cy="932047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Классификация проектов по количеству участников: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BECB5D-F44D-4C49-9C49-F5137AE2F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125" y="1584251"/>
            <a:ext cx="10325707" cy="4592712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(выполняемые одним учеником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(выполняемые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группой учеников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Tx/>
              <a:buChar char="-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(выполняемые классным коллективом, коллективом всей школы).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80744" y="4545287"/>
            <a:ext cx="2222621" cy="222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6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_Образование Красноярска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91E00"/>
      </a:accent1>
      <a:accent2>
        <a:srgbClr val="009BB9"/>
      </a:accent2>
      <a:accent3>
        <a:srgbClr val="A5A5A5"/>
      </a:accent3>
      <a:accent4>
        <a:srgbClr val="FFFF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/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_Образование Красноярска" id="{26108B72-E639-4B9D-9508-6B7E40F76225}" vid="{0F38442E-BBAC-4B15-B55C-40968A96746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906</Words>
  <Application>Microsoft Office PowerPoint</Application>
  <PresentationFormat>Произвольный</PresentationFormat>
  <Paragraphs>84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Тема_Образование Красноярска</vt:lpstr>
      <vt:lpstr>Современные педагогические технологии – залог повышения качества образования</vt:lpstr>
      <vt:lpstr>                  Технология                                                                                                                                                              проектного обучения</vt:lpstr>
      <vt:lpstr>Цель образовательного процесса, организованного по технологии проектного обучения:</vt:lpstr>
      <vt:lpstr>Технология проектного обучения предполагает:</vt:lpstr>
      <vt:lpstr>Требования к применению технологии проектного обучения:</vt:lpstr>
      <vt:lpstr>Классификация проектов по роду доминирующей деятельности:</vt:lpstr>
      <vt:lpstr>Классификация проектов по предметно-содержательной области:</vt:lpstr>
      <vt:lpstr>Классификация проектов по продолжительности:</vt:lpstr>
      <vt:lpstr>Классификация проектов по количеству участников:</vt:lpstr>
      <vt:lpstr>Этапы работы над проектом:</vt:lpstr>
      <vt:lpstr>Критерии оценки проектной работы:</vt:lpstr>
      <vt:lpstr>Алгоритм проектной деятельности:</vt:lpstr>
      <vt:lpstr>ПЛОДОТВОРНОЙ ДЕЯТЕЛЬНОСТИ!!!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Олеся Кобыльцова</dc:creator>
  <cp:lastModifiedBy>natalia</cp:lastModifiedBy>
  <cp:revision>37</cp:revision>
  <dcterms:created xsi:type="dcterms:W3CDTF">2022-09-15T08:00:19Z</dcterms:created>
  <dcterms:modified xsi:type="dcterms:W3CDTF">2022-11-01T09:35:00Z</dcterms:modified>
</cp:coreProperties>
</file>